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5466ED-289E-419D-B188-413938D00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64597CD-3D82-4144-9DBF-A50078DAF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D62B2B3-9F36-4F09-BFA8-69271CDC0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1AE1-B7CB-4A85-9ED0-AB8BA78A95CF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E48DEB8-2204-4375-9FE9-7C3FB25C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E385031-AB44-4F9C-A70F-06BB4179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EAD6-D441-4446-8615-0D73181853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378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83BA24-E566-44BE-A670-7C11C9A3F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3A811F7-3E3A-4542-A612-24519D78C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3A58AEF-C62F-4B32-A72C-E8D4C235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1AE1-B7CB-4A85-9ED0-AB8BA78A95CF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03C8463-3243-4C5E-9AB5-3554A49C2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CE2B8CA-44A2-44EB-9D8E-25FE98890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EAD6-D441-4446-8615-0D73181853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764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C43F457-F7D5-4B7C-BBAF-B22C5483FC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46A421E-E351-4488-9BB3-74030451A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0D4DA37-FBD0-4A00-8CB9-0973D621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1AE1-B7CB-4A85-9ED0-AB8BA78A95CF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9C162FB-7A81-4DDD-99E7-BC243F95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8341F3A-8776-4EA0-87F5-E9CD0FF0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EAD6-D441-4446-8615-0D73181853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730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65B4BC-B7AF-4CEA-A01F-FFC2D25F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F72A9A1-CE18-475A-83F6-03B08855F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7CEF5AF-7084-4EC5-A4CC-8B03F1B8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1AE1-B7CB-4A85-9ED0-AB8BA78A95CF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30D9BD9-9152-4491-86C6-B8932449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48A4AF3-27A1-41EB-BB6D-7702429F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EAD6-D441-4446-8615-0D73181853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788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E1FA85-4F54-48C5-8B69-EE8D5134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156990E-A12B-4DF7-A225-2E3D26690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E5E16A-2F12-418E-A16D-C1B3ECD0B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1AE1-B7CB-4A85-9ED0-AB8BA78A95CF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FB9A68E-1FD1-4305-9B1E-403A92072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DDF9F8-6E29-4710-84C2-27A66B8E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EAD6-D441-4446-8615-0D73181853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394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77CF90-A93A-426F-85B8-759A90FB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742FB0-75AD-4B1F-A3F4-42C45BAD5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0A4C73A-D182-4977-8E60-8279E4008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9BE5D8B-738F-40C1-9DD9-480415098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1AE1-B7CB-4A85-9ED0-AB8BA78A95CF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DD13E30-C22A-4372-AF71-84C3E490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37076FC-A112-4C31-9489-3DD7D792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EAD6-D441-4446-8615-0D73181853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900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EF7FD0-8BF3-49B6-8E83-3CFC74E17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1F9FCE1-B6A3-46F8-86F0-8CC30E60C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FC8908D-6CD8-4C91-B795-BADD12C3E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6D18894-126F-4E2D-9583-6D566BC67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F1B1338-2139-480D-88F8-550DFFABC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4A8D603-305F-494E-A3F9-6F0E41DC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1AE1-B7CB-4A85-9ED0-AB8BA78A95CF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34E2415D-129A-4DFC-BF3E-549ADE55E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C37B640-0A9E-4301-AE50-37ADD056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EAD6-D441-4446-8615-0D73181853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542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47A6F6-D9C7-4680-A849-8D0C85D1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F753D61-2C3D-4C6C-90FE-D1D5C3CEB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1AE1-B7CB-4A85-9ED0-AB8BA78A95CF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08EA45D-7D35-48FA-A01E-04A4CB4D6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D7FAAD0-EF25-4529-8FBF-EA7E7098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EAD6-D441-4446-8615-0D73181853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113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1FA2C1F1-49F4-4F3D-94B4-B98BB5F66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1AE1-B7CB-4A85-9ED0-AB8BA78A95CF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8BB66DC-4306-40E7-9BB2-F18734B8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802F9FA-214A-4FEF-8024-00A2C516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EAD6-D441-4446-8615-0D73181853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625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A153C0-F94E-4058-99D3-D32A6833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B1FD362-4AEF-478A-A377-7BCC28E91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43EEFF1-9549-4775-851E-0EF77F2AC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CDF5B83-7267-43AE-B8B7-4824F6AD2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1AE1-B7CB-4A85-9ED0-AB8BA78A95CF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C667BF0-B87E-4D7A-8680-2676B7E2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C60FCED-99CF-43E2-8214-B917FBE8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EAD6-D441-4446-8615-0D73181853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456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C2D65C-2ABD-4597-AA3E-F36DF78E0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CC8F6454-C2FE-40D9-B47C-163052F42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32F0702-B3BE-4226-851C-4FDEC11C4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8E1C115-E114-4DF1-B91D-39B9CD41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1AE1-B7CB-4A85-9ED0-AB8BA78A95CF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FE85E3E-E306-478D-B334-D645F1B5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E85145C-68F0-4109-8770-DE6582D7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EAD6-D441-4446-8615-0D73181853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224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B8A861F-916D-4F75-8DC8-A23CD510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A7B3119-C3E5-4676-8415-267F038AC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C0BDFED-DCB8-424D-88F2-BA4F2AA72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51AE1-B7CB-4A85-9ED0-AB8BA78A95CF}" type="datetimeFigureOut">
              <a:rPr lang="hu-HU" smtClean="0"/>
              <a:t>2021. 03. 24.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A928AEE-D375-49AA-8FDB-80BE5C079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173F079-2773-4E61-AC26-E5A824FB4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CEAD6-D441-4446-8615-0D73181853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79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A6DF6F8-64BE-4DFC-AE67-68183B3B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68" y="2855046"/>
            <a:ext cx="4030132" cy="914565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Az Okos otthon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CF4F30B6-D891-46C2-B2E2-E0F40A796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00" y="2813538"/>
            <a:ext cx="6829848" cy="3460363"/>
          </a:xfrm>
        </p:spPr>
      </p:pic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713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042AC336-0945-48F1-A0CC-BA36524B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1" y="911481"/>
            <a:ext cx="4855600" cy="84931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Mi </a:t>
            </a:r>
            <a:r>
              <a:rPr lang="hu-HU" sz="4000" dirty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az az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Okosotthon</a:t>
            </a:r>
            <a:r>
              <a:rPr lang="hu-HU" sz="4000" dirty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?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2E19E4BA-9030-4010-85D0-76311DE0A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9951" y="1760792"/>
            <a:ext cx="4855600" cy="355679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Magyarországon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az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okosotthon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rendszerekből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viszonyleg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kevés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 van,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mert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itt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még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elég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újnak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számít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az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okosotthon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, de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ennek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ellenére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egyre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többen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veszik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igénybe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ezt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 a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latin typeface="Berlin Sans FB" panose="020E0602020502020306" pitchFamily="34" charset="0"/>
              </a:rPr>
              <a:t>szolgáltatást</a:t>
            </a:r>
            <a:endParaRPr lang="en-US" sz="2000" dirty="0">
              <a:solidFill>
                <a:schemeClr val="bg1">
                  <a:alpha val="80000"/>
                </a:schemeClr>
              </a:solidFill>
              <a:latin typeface="Berlin Sans FB" panose="020E0602020502020306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Azok</a:t>
            </a:r>
            <a:r>
              <a:rPr lang="en-US" sz="2000" b="0" i="0" dirty="0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 </a:t>
            </a:r>
            <a:r>
              <a:rPr lang="en-US" sz="20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az</a:t>
            </a:r>
            <a:r>
              <a:rPr lang="en-US" sz="2000" b="0" i="0" dirty="0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 </a:t>
            </a:r>
            <a:r>
              <a:rPr lang="en-US" sz="20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épületek</a:t>
            </a:r>
            <a:r>
              <a:rPr lang="en-US" sz="2000" b="0" i="0" dirty="0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 </a:t>
            </a:r>
            <a:r>
              <a:rPr lang="en-US" sz="20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sorolhatók</a:t>
            </a:r>
            <a:r>
              <a:rPr lang="en-US" sz="2000" b="0" i="0" dirty="0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 </a:t>
            </a:r>
            <a:r>
              <a:rPr lang="en-US" sz="20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az</a:t>
            </a:r>
            <a:r>
              <a:rPr lang="en-US" sz="2000" b="0" i="0" dirty="0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 </a:t>
            </a:r>
            <a:r>
              <a:rPr lang="en-US" sz="20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okosotthonok</a:t>
            </a:r>
            <a:r>
              <a:rPr lang="en-US" sz="2000" b="0" i="0" dirty="0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 </a:t>
            </a:r>
            <a:r>
              <a:rPr lang="en-US" sz="20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kategóriájába</a:t>
            </a:r>
            <a:r>
              <a:rPr lang="en-US" sz="2000" b="0" i="0" dirty="0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, </a:t>
            </a:r>
            <a:r>
              <a:rPr lang="en-US" sz="20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amelyek</a:t>
            </a:r>
            <a:r>
              <a:rPr lang="en-US" sz="2000" b="0" i="0" dirty="0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 a </a:t>
            </a:r>
            <a:r>
              <a:rPr lang="en-US" sz="20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különféle</a:t>
            </a:r>
            <a:r>
              <a:rPr lang="en-US" sz="2000" b="0" i="0" dirty="0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 </a:t>
            </a:r>
            <a:r>
              <a:rPr lang="en-US" sz="2000" i="0" dirty="0" err="1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automatizált</a:t>
            </a:r>
            <a:r>
              <a:rPr lang="en-US" sz="2000" i="0" dirty="0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 </a:t>
            </a:r>
            <a:r>
              <a:rPr lang="en-US" sz="2000" i="0" dirty="0" err="1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megoldások</a:t>
            </a:r>
            <a:r>
              <a:rPr lang="en-US" sz="2000" i="0" dirty="0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 </a:t>
            </a:r>
            <a:r>
              <a:rPr lang="en-US" sz="2000" i="0" dirty="0" err="1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révén</a:t>
            </a:r>
            <a:r>
              <a:rPr lang="en-US" sz="2000" i="0" dirty="0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 </a:t>
            </a:r>
            <a:r>
              <a:rPr lang="en-US" sz="2000" i="0" dirty="0" err="1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képesek</a:t>
            </a:r>
            <a:r>
              <a:rPr lang="en-US" sz="2000" i="0" dirty="0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 </a:t>
            </a:r>
            <a:r>
              <a:rPr lang="en-US" sz="2000" i="0" dirty="0" err="1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növelni</a:t>
            </a:r>
            <a:r>
              <a:rPr lang="en-US" sz="2000" i="0" dirty="0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 a </a:t>
            </a:r>
            <a:r>
              <a:rPr lang="en-US" sz="2000" i="0" dirty="0" err="1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ház</a:t>
            </a:r>
            <a:r>
              <a:rPr lang="en-US" sz="2000" i="0" dirty="0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 </a:t>
            </a:r>
            <a:r>
              <a:rPr lang="en-US" sz="2000" i="0" dirty="0" err="1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komfortszintjét</a:t>
            </a:r>
            <a:r>
              <a:rPr lang="en-US" sz="2000" i="0" dirty="0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, </a:t>
            </a:r>
            <a:r>
              <a:rPr lang="en-US" sz="2000" i="0" dirty="0" err="1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kényelmét</a:t>
            </a:r>
            <a:r>
              <a:rPr lang="en-US" sz="2000" i="0" dirty="0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, </a:t>
            </a:r>
            <a:r>
              <a:rPr lang="en-US" sz="2000" i="0" dirty="0" err="1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biztonságát</a:t>
            </a:r>
            <a:r>
              <a:rPr lang="en-US" sz="2000" i="0" dirty="0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 </a:t>
            </a:r>
            <a:r>
              <a:rPr lang="en-US" sz="2000" i="0" dirty="0" err="1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és</a:t>
            </a:r>
            <a:r>
              <a:rPr lang="en-US" sz="2000" i="0" dirty="0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 </a:t>
            </a:r>
            <a:r>
              <a:rPr lang="en-US" sz="2000" i="0" dirty="0" err="1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energetikai</a:t>
            </a:r>
            <a:r>
              <a:rPr lang="en-US" sz="2000" i="0" dirty="0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 </a:t>
            </a:r>
            <a:r>
              <a:rPr lang="en-US" sz="2000" i="0" dirty="0" err="1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hatékonyságát</a:t>
            </a:r>
            <a:r>
              <a:rPr lang="en-US" sz="2000" i="0" dirty="0">
                <a:solidFill>
                  <a:schemeClr val="bg1">
                    <a:alpha val="80000"/>
                  </a:schemeClr>
                </a:solidFill>
                <a:effectLst/>
                <a:latin typeface="Berlin Sans FB" panose="020E0602020502020306" pitchFamily="34" charset="0"/>
              </a:rPr>
              <a:t>. </a:t>
            </a:r>
            <a:endParaRPr lang="en-US" sz="2000" dirty="0">
              <a:solidFill>
                <a:schemeClr val="bg1">
                  <a:alpha val="80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177" name="Kép 176" descr="A képen szöveg, elektronika látható&#10;&#10;Automatikusan generált leírás">
            <a:extLst>
              <a:ext uri="{FF2B5EF4-FFF2-40B4-BE49-F238E27FC236}">
                <a16:creationId xmlns:a16="http://schemas.microsoft.com/office/drawing/2014/main" id="{ED89261C-6AE9-4C0B-8449-64F222154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" r="30485" b="1"/>
          <a:stretch/>
        </p:blipFill>
        <p:spPr>
          <a:xfrm>
            <a:off x="6096000" y="823887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4658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1337E2D-F700-4929-BC0F-C514EDFC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</p:spPr>
        <p:txBody>
          <a:bodyPr anchor="b">
            <a:normAutofit fontScale="90000"/>
          </a:bodyPr>
          <a:lstStyle/>
          <a:p>
            <a:r>
              <a:rPr lang="hu-HU" sz="4100" dirty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Milyen rendszereket lehet irányítani?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96689F9B-9470-408B-AE92-C3151BCD0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252" y="2125737"/>
            <a:ext cx="4463623" cy="4044463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  <a:latin typeface="Berlin Sans FB" panose="020E0602020502020306" pitchFamily="34" charset="0"/>
              </a:rPr>
              <a:t>Az okos otthonban már a telefonoddal, laptopoddal vagy akár a hangoddal is vezérelheted : a fűtést, a hangulatvilágítást, a lámpákat, zenét, a biztonsági rendszert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C444AD1-A304-4595-8687-9254E5483A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-1" b="-1"/>
          <a:stretch/>
        </p:blipFill>
        <p:spPr>
          <a:xfrm>
            <a:off x="6932269" y="292656"/>
            <a:ext cx="4994362" cy="4994362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59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9482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73D64A5-BCE7-458F-8E1E-97EA1A56E6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6" b="1536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7A0DF17-7273-4704-A81E-BB8B7795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5862"/>
            <a:ext cx="3550903" cy="4726276"/>
          </a:xfrm>
        </p:spPr>
        <p:txBody>
          <a:bodyPr>
            <a:normAutofit/>
          </a:bodyPr>
          <a:lstStyle/>
          <a:p>
            <a:pPr algn="r"/>
            <a:r>
              <a:rPr lang="hu-HU" sz="4000" dirty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Felépítésének részei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10465D-B525-4264-9F92-9987D9948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sz="2000" dirty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Az okosotthon működtetése három részből áll össze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i="1" dirty="0">
                <a:solidFill>
                  <a:srgbClr val="FFFFFF"/>
                </a:solidFill>
                <a:latin typeface="Berlin Sans FB" panose="020E0602020502020306" pitchFamily="34" charset="0"/>
              </a:rPr>
              <a:t>Belső hálózat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>
                <a:solidFill>
                  <a:srgbClr val="FFFFFF"/>
                </a:solidFill>
                <a:latin typeface="Berlin Sans FB" panose="020E0602020502020306" pitchFamily="34" charset="0"/>
              </a:rPr>
              <a:t>Szabályozási rendszerek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>
                <a:solidFill>
                  <a:srgbClr val="FFFFFF"/>
                </a:solidFill>
                <a:latin typeface="Berlin Sans FB" panose="020E0602020502020306" pitchFamily="34" charset="0"/>
              </a:rPr>
              <a:t>Lakásautomatizálás</a:t>
            </a:r>
          </a:p>
          <a:p>
            <a:r>
              <a:rPr lang="hu-HU" sz="2000" dirty="0">
                <a:solidFill>
                  <a:srgbClr val="FFFFFF"/>
                </a:solidFill>
                <a:latin typeface="Berlin Sans FB" panose="020E0602020502020306" pitchFamily="34" charset="0"/>
              </a:rPr>
              <a:t>Ezek mindegyike elengedhetetlen ahhoz, hogy napjainkban üzemképes, fenntartható, energiatakarékos okos otthont hozzunk létre</a:t>
            </a:r>
          </a:p>
        </p:txBody>
      </p:sp>
    </p:spTree>
    <p:extLst>
      <p:ext uri="{BB962C8B-B14F-4D97-AF65-F5344CB8AC3E}">
        <p14:creationId xmlns:p14="http://schemas.microsoft.com/office/powerpoint/2010/main" val="3696279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8F63155-7237-4FC2-BBBE-20D27447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252" y="232476"/>
            <a:ext cx="3049656" cy="826709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Funkciók</a:t>
            </a:r>
          </a:p>
        </p:txBody>
      </p:sp>
      <p:grpSp>
        <p:nvGrpSpPr>
          <p:cNvPr id="10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4">
            <a:extLst>
              <a:ext uri="{FF2B5EF4-FFF2-40B4-BE49-F238E27FC236}">
                <a16:creationId xmlns:a16="http://schemas.microsoft.com/office/drawing/2014/main" id="{C6F74901-2A71-43C3-837C-27CCD6B6D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37426" y="2203010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7B7142-9D64-4D34-B23C-9471326A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8EB71CD-AB26-440E-A0D5-E1081DB5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423BD2-7458-4680-AF49-5013C9D30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EC11F68A-CC71-4196-BBF3-20CDCD75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5F9950-F10E-4E64-962B-F7034578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E8878AB-5602-4ECF-A34F-45009892CC5A}"/>
              </a:ext>
            </a:extLst>
          </p:cNvPr>
          <p:cNvSpPr txBox="1"/>
          <p:nvPr/>
        </p:nvSpPr>
        <p:spPr>
          <a:xfrm>
            <a:off x="689376" y="1263206"/>
            <a:ext cx="4480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Hűtés-Fűtés vezérlés: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  <a:latin typeface="Berlin Sans FB" panose="020E0602020502020306" pitchFamily="34" charset="0"/>
              </a:rPr>
              <a:t>Célja: hogy télen és nyáron mindig megfelelő hőmérséklet legyen a házban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  <a:latin typeface="Berlin Sans FB" panose="020E0602020502020306" pitchFamily="34" charset="0"/>
              </a:rPr>
              <a:t>Megvalósítása: fűtési módokkal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CBF9088-4630-4AE0-B6B0-34A1183BB09D}"/>
              </a:ext>
            </a:extLst>
          </p:cNvPr>
          <p:cNvSpPr txBox="1"/>
          <p:nvPr/>
        </p:nvSpPr>
        <p:spPr>
          <a:xfrm>
            <a:off x="6387152" y="637944"/>
            <a:ext cx="4123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Világítás vezérlés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  <a:latin typeface="Berlin Sans FB" panose="020E0602020502020306" pitchFamily="34" charset="0"/>
              </a:rPr>
              <a:t>Mozgásérzékelő szenzor van a ház minden szobájában, és amikor valaki bemegy felkapcsolódnak a lámpák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74D8BC1-7AAA-4C11-A202-F1C3C9BE966F}"/>
              </a:ext>
            </a:extLst>
          </p:cNvPr>
          <p:cNvSpPr txBox="1"/>
          <p:nvPr/>
        </p:nvSpPr>
        <p:spPr>
          <a:xfrm>
            <a:off x="6387152" y="2635623"/>
            <a:ext cx="423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Energiaforrások jobb kihasználása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  <a:latin typeface="Berlin Sans FB" panose="020E0602020502020306" pitchFamily="34" charset="0"/>
              </a:rPr>
              <a:t>Klíma helyett nyáron sötétítés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2FD97B2-3290-4011-801F-C9DE2336A9A0}"/>
              </a:ext>
            </a:extLst>
          </p:cNvPr>
          <p:cNvSpPr txBox="1"/>
          <p:nvPr/>
        </p:nvSpPr>
        <p:spPr>
          <a:xfrm>
            <a:off x="6578220" y="4067033"/>
            <a:ext cx="423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Illetéktelen behatolás elleni védelem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  <a:latin typeface="Berlin Sans FB" panose="020E0602020502020306" pitchFamily="34" charset="0"/>
              </a:rPr>
              <a:t>Biztonsági kamerák, riasztók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F5D20F80-3731-45AD-8C3D-E40C0A2C1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01" y="3050072"/>
            <a:ext cx="3823342" cy="28675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8522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Kép 8" descr="A képen szöveg, beltéri, élő, kanapé látható&#10;&#10;Automatikusan generált leírás">
            <a:extLst>
              <a:ext uri="{FF2B5EF4-FFF2-40B4-BE49-F238E27FC236}">
                <a16:creationId xmlns:a16="http://schemas.microsoft.com/office/drawing/2014/main" id="{A48B3DBE-638B-4A45-A20C-B59D6AE4D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13" y="3691119"/>
            <a:ext cx="3634674" cy="2044504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4A6C1F-CB07-474A-B8DB-A37F13FA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 err="1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Funkciók</a:t>
            </a:r>
            <a:endParaRPr lang="en-US" kern="1200" dirty="0">
              <a:solidFill>
                <a:schemeClr val="accent1">
                  <a:lumMod val="75000"/>
                </a:schemeClr>
              </a:solidFill>
              <a:latin typeface="Bauhaus 93" panose="04030905020B02020C02" pitchFamily="82" charset="0"/>
            </a:endParaRPr>
          </a:p>
        </p:txBody>
      </p:sp>
      <p:grpSp>
        <p:nvGrpSpPr>
          <p:cNvPr id="40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Szövegdoboz 3">
            <a:extLst>
              <a:ext uri="{FF2B5EF4-FFF2-40B4-BE49-F238E27FC236}">
                <a16:creationId xmlns:a16="http://schemas.microsoft.com/office/drawing/2014/main" id="{F87C8928-4591-4F7B-8BB5-5B5D02B50B3C}"/>
              </a:ext>
            </a:extLst>
          </p:cNvPr>
          <p:cNvSpPr txBox="1"/>
          <p:nvPr/>
        </p:nvSpPr>
        <p:spPr>
          <a:xfrm>
            <a:off x="6477270" y="685805"/>
            <a:ext cx="4974771" cy="553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Berlin Sans FB" panose="020E0602020502020306" pitchFamily="34" charset="0"/>
              </a:rPr>
              <a:t>Tűz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Berlin Sans FB" panose="020E0602020502020306" pitchFamily="34" charset="0"/>
              </a:rPr>
              <a:t>Füst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Berlin Sans FB" panose="020E0602020502020306" pitchFamily="34" charset="0"/>
              </a:rPr>
              <a:t>Gázok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" panose="020E0602020502020306" pitchFamily="34" charset="0"/>
              </a:rPr>
              <a:t>jelenlétének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" panose="020E0602020502020306" pitchFamily="34" charset="0"/>
              </a:rPr>
              <a:t>jelzése</a:t>
            </a:r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Berlin Sans FB" panose="020E0602020502020306" pitchFamily="34" charset="0"/>
              </a:rPr>
              <a:t>Különböző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" panose="020E0602020502020306" pitchFamily="34" charset="0"/>
              </a:rPr>
              <a:t>tűz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-, </a:t>
            </a:r>
            <a:r>
              <a:rPr lang="en-US" dirty="0" err="1">
                <a:solidFill>
                  <a:schemeClr val="bg1"/>
                </a:solidFill>
                <a:latin typeface="Berlin Sans FB" panose="020E0602020502020306" pitchFamily="34" charset="0"/>
              </a:rPr>
              <a:t>gáz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-, </a:t>
            </a:r>
            <a:r>
              <a:rPr lang="en-US" dirty="0" err="1">
                <a:solidFill>
                  <a:schemeClr val="bg1"/>
                </a:solidFill>
                <a:latin typeface="Berlin Sans FB" panose="020E0602020502020306" pitchFamily="34" charset="0"/>
              </a:rPr>
              <a:t>és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" panose="020E0602020502020306" pitchFamily="34" charset="0"/>
              </a:rPr>
              <a:t>füstérzékelők</a:t>
            </a:r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3108C3F-DC1C-45DD-9142-E58E02CB172E}"/>
              </a:ext>
            </a:extLst>
          </p:cNvPr>
          <p:cNvSpPr txBox="1"/>
          <p:nvPr/>
        </p:nvSpPr>
        <p:spPr>
          <a:xfrm>
            <a:off x="6668086" y="3179298"/>
            <a:ext cx="426251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Ajtók, ablakok vezérlése és állapotuk jelzése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  <a:latin typeface="Berlin Sans FB" panose="020E0602020502020306" pitchFamily="34" charset="0"/>
              </a:rPr>
              <a:t>Ajtó, ablak nyitásérzékelő szenzorok vannak elhelyezve mindenhol</a:t>
            </a:r>
          </a:p>
        </p:txBody>
      </p:sp>
    </p:spTree>
    <p:extLst>
      <p:ext uri="{BB962C8B-B14F-4D97-AF65-F5344CB8AC3E}">
        <p14:creationId xmlns:p14="http://schemas.microsoft.com/office/powerpoint/2010/main" val="313803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2" name="Rectangle 201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52DA202-EA4F-49E0-B2DF-24C58B1D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700" dirty="0" err="1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Köszönöm</a:t>
            </a:r>
            <a:r>
              <a:rPr lang="en-US" sz="6700" dirty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 a </a:t>
            </a:r>
            <a:r>
              <a:rPr lang="en-US" sz="6700" dirty="0" err="1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figyelmet</a:t>
            </a:r>
            <a:r>
              <a:rPr lang="en-US" sz="6700" dirty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!</a:t>
            </a:r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F14942A7-C307-4DC6-A36B-61716115ED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4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204" name="Freeform: Shape 203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33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212</Words>
  <Application>Microsoft Office PowerPoint</Application>
  <PresentationFormat>Szélesvásznú</PresentationFormat>
  <Paragraphs>28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4" baseType="lpstr">
      <vt:lpstr>Arial</vt:lpstr>
      <vt:lpstr>Bauhaus 93</vt:lpstr>
      <vt:lpstr>Berlin Sans FB</vt:lpstr>
      <vt:lpstr>Calibri</vt:lpstr>
      <vt:lpstr>Calibri Light</vt:lpstr>
      <vt:lpstr>Wingdings</vt:lpstr>
      <vt:lpstr>Office-téma</vt:lpstr>
      <vt:lpstr>Az Okos otthon</vt:lpstr>
      <vt:lpstr>Mi az az  Okosotthon?</vt:lpstr>
      <vt:lpstr>Milyen rendszereket lehet irányítani?</vt:lpstr>
      <vt:lpstr>Felépítésének részei</vt:lpstr>
      <vt:lpstr>Funkciók</vt:lpstr>
      <vt:lpstr>Funkciók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Okos otthon</dc:title>
  <dc:creator>Szabi061@sulid.hu</dc:creator>
  <cp:lastModifiedBy>Szabi061@sulid.hu</cp:lastModifiedBy>
  <cp:revision>13</cp:revision>
  <dcterms:created xsi:type="dcterms:W3CDTF">2021-03-24T07:44:00Z</dcterms:created>
  <dcterms:modified xsi:type="dcterms:W3CDTF">2021-03-24T09:38:14Z</dcterms:modified>
</cp:coreProperties>
</file>